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rian Urdu, 24.04.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Arian Urdu, 24.04.2024</a:t>
            </a:r>
          </a:p>
        </p:txBody>
      </p:sp>
      <p:sp>
        <p:nvSpPr>
          <p:cNvPr id="152" name="Tiniest Storytell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Tiniest Storyteller</a:t>
            </a:r>
          </a:p>
        </p:txBody>
      </p:sp>
      <p:sp>
        <p:nvSpPr>
          <p:cNvPr id="153" name="Small and Efficient Language Models (SLM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and Efficient Language Models (SLM)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VP Exampl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MVP Example: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984" y="4101631"/>
            <a:ext cx="17451961" cy="3032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31" y="2526011"/>
            <a:ext cx="8807188" cy="1124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3133" y="7889208"/>
            <a:ext cx="18567401" cy="537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19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ata"/>
          <p:cNvSpPr txBox="1"/>
          <p:nvPr>
            <p:ph type="title"/>
          </p:nvPr>
        </p:nvSpPr>
        <p:spPr>
          <a:xfrm>
            <a:off x="2205649" y="948957"/>
            <a:ext cx="2689241" cy="1433164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798" y="1949821"/>
            <a:ext cx="4709935" cy="4709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7855" y="2589065"/>
            <a:ext cx="4070692" cy="407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55767" y="2269443"/>
            <a:ext cx="4070692" cy="407069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Model"/>
          <p:cNvSpPr txBox="1"/>
          <p:nvPr/>
        </p:nvSpPr>
        <p:spPr>
          <a:xfrm>
            <a:off x="10813322" y="948957"/>
            <a:ext cx="30748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80000"/>
              </a:lnSpc>
              <a:defRPr b="1" spc="-161" sz="8075"/>
            </a:lvl1pPr>
          </a:lstStyle>
          <a:p>
            <a:pPr/>
            <a:r>
              <a:t>Model</a:t>
            </a:r>
          </a:p>
        </p:txBody>
      </p:sp>
      <p:sp>
        <p:nvSpPr>
          <p:cNvPr id="207" name="Eval"/>
          <p:cNvSpPr txBox="1"/>
          <p:nvPr/>
        </p:nvSpPr>
        <p:spPr>
          <a:xfrm>
            <a:off x="19546492" y="948957"/>
            <a:ext cx="2689242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Eval</a:t>
            </a:r>
          </a:p>
        </p:txBody>
      </p:sp>
      <p:sp>
        <p:nvSpPr>
          <p:cNvPr id="208" name="Tinystories Dataset"/>
          <p:cNvSpPr txBox="1"/>
          <p:nvPr/>
        </p:nvSpPr>
        <p:spPr>
          <a:xfrm>
            <a:off x="1920178" y="7118431"/>
            <a:ext cx="4789573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Tinystories Dataset</a:t>
            </a:r>
          </a:p>
        </p:txBody>
      </p:sp>
      <p:sp>
        <p:nvSpPr>
          <p:cNvPr id="209" name="Tinystories1M Model"/>
          <p:cNvSpPr txBox="1"/>
          <p:nvPr/>
        </p:nvSpPr>
        <p:spPr>
          <a:xfrm>
            <a:off x="11006145" y="7118431"/>
            <a:ext cx="30748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16703">
              <a:lnSpc>
                <a:spcPct val="80000"/>
              </a:lnSpc>
              <a:defRPr b="1" spc="-91" sz="4590"/>
            </a:lvl1pPr>
          </a:lstStyle>
          <a:p>
            <a:pPr/>
            <a:r>
              <a:t>Tinystories1M Model</a:t>
            </a:r>
          </a:p>
        </p:txBody>
      </p:sp>
      <p:sp>
        <p:nvSpPr>
          <p:cNvPr id="210" name="GPT-Eval…"/>
          <p:cNvSpPr txBox="1"/>
          <p:nvPr/>
        </p:nvSpPr>
        <p:spPr>
          <a:xfrm>
            <a:off x="19010211" y="7079309"/>
            <a:ext cx="3225523" cy="1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267936">
              <a:lnSpc>
                <a:spcPct val="80000"/>
              </a:lnSpc>
              <a:defRPr b="1" spc="-88" sz="4419"/>
            </a:pPr>
            <a:r>
              <a:t>GPT-Eval</a:t>
            </a:r>
          </a:p>
          <a:p>
            <a:pPr algn="l" defTabSz="1267936">
              <a:lnSpc>
                <a:spcPct val="80000"/>
              </a:lnSpc>
              <a:defRPr b="1" spc="-88" sz="4419"/>
            </a:pPr>
            <a:r>
              <a:t>(ChatGPT 4)</a:t>
            </a:r>
          </a:p>
        </p:txBody>
      </p:sp>
      <p:sp>
        <p:nvSpPr>
          <p:cNvPr id="211" name="+ Smaller Model Llama-70B"/>
          <p:cNvSpPr txBox="1"/>
          <p:nvPr/>
        </p:nvSpPr>
        <p:spPr>
          <a:xfrm>
            <a:off x="18228186" y="8928370"/>
            <a:ext cx="4789574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14236">
              <a:lnSpc>
                <a:spcPct val="80000"/>
              </a:lnSpc>
              <a:defRPr b="1" spc="-98" sz="4930"/>
            </a:lvl1pPr>
          </a:lstStyle>
          <a:p>
            <a:pPr/>
            <a:r>
              <a:t>+ Smaller Model Llama-70B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raining Efficient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Efficiently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7024" y="3549108"/>
            <a:ext cx="18353093" cy="6617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9474" y="1600667"/>
            <a:ext cx="13050896" cy="9961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ata"/>
          <p:cNvSpPr txBox="1"/>
          <p:nvPr>
            <p:ph type="title"/>
          </p:nvPr>
        </p:nvSpPr>
        <p:spPr>
          <a:xfrm>
            <a:off x="2205649" y="948957"/>
            <a:ext cx="2689241" cy="1433164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798" y="1949821"/>
            <a:ext cx="4709935" cy="4709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7855" y="2589065"/>
            <a:ext cx="4070692" cy="407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55766" y="2269443"/>
            <a:ext cx="4070692" cy="407069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Model"/>
          <p:cNvSpPr txBox="1"/>
          <p:nvPr/>
        </p:nvSpPr>
        <p:spPr>
          <a:xfrm>
            <a:off x="10813322" y="948957"/>
            <a:ext cx="30748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80000"/>
              </a:lnSpc>
              <a:defRPr b="1" spc="-161" sz="8075"/>
            </a:lvl1pPr>
          </a:lstStyle>
          <a:p>
            <a:pPr/>
            <a:r>
              <a:t>Model</a:t>
            </a:r>
          </a:p>
        </p:txBody>
      </p:sp>
      <p:sp>
        <p:nvSpPr>
          <p:cNvPr id="223" name="Eval"/>
          <p:cNvSpPr txBox="1"/>
          <p:nvPr/>
        </p:nvSpPr>
        <p:spPr>
          <a:xfrm>
            <a:off x="19546492" y="948957"/>
            <a:ext cx="268924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Eval</a:t>
            </a:r>
          </a:p>
        </p:txBody>
      </p:sp>
      <p:sp>
        <p:nvSpPr>
          <p:cNvPr id="224" name="Tinystories Dataset"/>
          <p:cNvSpPr txBox="1"/>
          <p:nvPr/>
        </p:nvSpPr>
        <p:spPr>
          <a:xfrm>
            <a:off x="1920178" y="7118431"/>
            <a:ext cx="4789573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Tinystories Dataset</a:t>
            </a:r>
          </a:p>
        </p:txBody>
      </p:sp>
      <p:sp>
        <p:nvSpPr>
          <p:cNvPr id="225" name="Tinystories-1M Model"/>
          <p:cNvSpPr txBox="1"/>
          <p:nvPr/>
        </p:nvSpPr>
        <p:spPr>
          <a:xfrm>
            <a:off x="10668844" y="7118431"/>
            <a:ext cx="4382275" cy="14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/>
            </a:lvl1pPr>
          </a:lstStyle>
          <a:p>
            <a:pPr/>
            <a:r>
              <a:t>Tinystories-1M Model</a:t>
            </a:r>
          </a:p>
        </p:txBody>
      </p:sp>
      <p:sp>
        <p:nvSpPr>
          <p:cNvPr id="226" name="GPT-Eval…"/>
          <p:cNvSpPr txBox="1"/>
          <p:nvPr/>
        </p:nvSpPr>
        <p:spPr>
          <a:xfrm>
            <a:off x="19010211" y="7079309"/>
            <a:ext cx="3225522" cy="1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267936">
              <a:lnSpc>
                <a:spcPct val="80000"/>
              </a:lnSpc>
              <a:defRPr b="1" spc="-88" sz="4419"/>
            </a:pPr>
            <a:r>
              <a:t>GPT-Eval</a:t>
            </a:r>
          </a:p>
          <a:p>
            <a:pPr algn="l" defTabSz="1267936">
              <a:lnSpc>
                <a:spcPct val="80000"/>
              </a:lnSpc>
              <a:defRPr b="1" spc="-88" sz="4419"/>
            </a:pPr>
            <a:r>
              <a:t>(ChatGPT 4)</a:t>
            </a:r>
          </a:p>
        </p:txBody>
      </p:sp>
      <p:sp>
        <p:nvSpPr>
          <p:cNvPr id="227" name="+ Filter Data  using an LLM"/>
          <p:cNvSpPr txBox="1"/>
          <p:nvPr/>
        </p:nvSpPr>
        <p:spPr>
          <a:xfrm>
            <a:off x="1920178" y="9158208"/>
            <a:ext cx="4789573" cy="1581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+ Filter Data  using an LLM</a:t>
            </a:r>
          </a:p>
        </p:txBody>
      </p:sp>
      <p:sp>
        <p:nvSpPr>
          <p:cNvPr id="228" name="+ Own model based on Transformer Architecture"/>
          <p:cNvSpPr txBox="1"/>
          <p:nvPr/>
        </p:nvSpPr>
        <p:spPr>
          <a:xfrm>
            <a:off x="10754050" y="9000326"/>
            <a:ext cx="6081628" cy="208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14236">
              <a:lnSpc>
                <a:spcPct val="80000"/>
              </a:lnSpc>
              <a:defRPr b="1" spc="-98" sz="4930"/>
            </a:lvl1pPr>
          </a:lstStyle>
          <a:p>
            <a:pPr/>
            <a:r>
              <a:t>+ Own model based on Transformer Architecture</a:t>
            </a:r>
          </a:p>
        </p:txBody>
      </p:sp>
      <p:sp>
        <p:nvSpPr>
          <p:cNvPr id="229" name="+ Smaller Model Llama-70B"/>
          <p:cNvSpPr txBox="1"/>
          <p:nvPr/>
        </p:nvSpPr>
        <p:spPr>
          <a:xfrm>
            <a:off x="18228185" y="8928370"/>
            <a:ext cx="4789574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14236">
              <a:lnSpc>
                <a:spcPct val="80000"/>
              </a:lnSpc>
              <a:defRPr b="1" spc="-98" sz="4930"/>
            </a:lvl1pPr>
          </a:lstStyle>
          <a:p>
            <a:pPr/>
            <a:r>
              <a:t>+ Smaller Model Llama-70B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LM Arena ⚔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pc="-159" sz="7990"/>
            </a:lvl1pPr>
          </a:lstStyle>
          <a:p>
            <a:pPr/>
            <a:r>
              <a:t>LLM Arena ⚔️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50" y="2486938"/>
            <a:ext cx="17284700" cy="101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ata"/>
          <p:cNvSpPr txBox="1"/>
          <p:nvPr>
            <p:ph type="title"/>
          </p:nvPr>
        </p:nvSpPr>
        <p:spPr>
          <a:xfrm>
            <a:off x="2205649" y="948957"/>
            <a:ext cx="2689241" cy="1433164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798" y="1949821"/>
            <a:ext cx="4709935" cy="4709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7855" y="2589065"/>
            <a:ext cx="4070692" cy="407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55766" y="2269443"/>
            <a:ext cx="4070692" cy="407069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Model"/>
          <p:cNvSpPr txBox="1"/>
          <p:nvPr/>
        </p:nvSpPr>
        <p:spPr>
          <a:xfrm>
            <a:off x="10813322" y="948957"/>
            <a:ext cx="30748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80000"/>
              </a:lnSpc>
              <a:defRPr b="1" spc="-161" sz="8075"/>
            </a:lvl1pPr>
          </a:lstStyle>
          <a:p>
            <a:pPr/>
            <a:r>
              <a:t>Model</a:t>
            </a:r>
          </a:p>
        </p:txBody>
      </p:sp>
      <p:sp>
        <p:nvSpPr>
          <p:cNvPr id="239" name="Eval"/>
          <p:cNvSpPr txBox="1"/>
          <p:nvPr/>
        </p:nvSpPr>
        <p:spPr>
          <a:xfrm>
            <a:off x="19546492" y="948957"/>
            <a:ext cx="268924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Eval</a:t>
            </a:r>
          </a:p>
        </p:txBody>
      </p:sp>
      <p:sp>
        <p:nvSpPr>
          <p:cNvPr id="240" name="Tinystories Dataset"/>
          <p:cNvSpPr txBox="1"/>
          <p:nvPr/>
        </p:nvSpPr>
        <p:spPr>
          <a:xfrm>
            <a:off x="1920178" y="7118431"/>
            <a:ext cx="4789573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Tinystories Dataset</a:t>
            </a:r>
          </a:p>
        </p:txBody>
      </p:sp>
      <p:sp>
        <p:nvSpPr>
          <p:cNvPr id="241" name="Tinystories-1M Model"/>
          <p:cNvSpPr txBox="1"/>
          <p:nvPr/>
        </p:nvSpPr>
        <p:spPr>
          <a:xfrm>
            <a:off x="10668844" y="7118431"/>
            <a:ext cx="4382275" cy="142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/>
            </a:lvl1pPr>
          </a:lstStyle>
          <a:p>
            <a:pPr/>
            <a:r>
              <a:t>Tinystories-1M Model</a:t>
            </a:r>
          </a:p>
        </p:txBody>
      </p:sp>
      <p:sp>
        <p:nvSpPr>
          <p:cNvPr id="242" name="GPT-Eval…"/>
          <p:cNvSpPr txBox="1"/>
          <p:nvPr/>
        </p:nvSpPr>
        <p:spPr>
          <a:xfrm>
            <a:off x="19010211" y="7079309"/>
            <a:ext cx="3225522" cy="1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267936">
              <a:lnSpc>
                <a:spcPct val="80000"/>
              </a:lnSpc>
              <a:defRPr b="1" spc="-88" sz="4419"/>
            </a:pPr>
            <a:r>
              <a:t>GPT-Eval</a:t>
            </a:r>
          </a:p>
          <a:p>
            <a:pPr algn="l" defTabSz="1267936">
              <a:lnSpc>
                <a:spcPct val="80000"/>
              </a:lnSpc>
              <a:defRPr b="1" spc="-88" sz="4419"/>
            </a:pPr>
            <a:r>
              <a:t>(ChatGPT 4)</a:t>
            </a:r>
          </a:p>
        </p:txBody>
      </p:sp>
      <p:sp>
        <p:nvSpPr>
          <p:cNvPr id="243" name="+ Filter Data  using an LLM"/>
          <p:cNvSpPr txBox="1"/>
          <p:nvPr/>
        </p:nvSpPr>
        <p:spPr>
          <a:xfrm>
            <a:off x="1920178" y="9158209"/>
            <a:ext cx="4789573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+ Filter Data  using an LLM</a:t>
            </a:r>
          </a:p>
        </p:txBody>
      </p:sp>
      <p:sp>
        <p:nvSpPr>
          <p:cNvPr id="244" name="+ Own model based on Transformer Architecture"/>
          <p:cNvSpPr txBox="1"/>
          <p:nvPr/>
        </p:nvSpPr>
        <p:spPr>
          <a:xfrm>
            <a:off x="10754050" y="9000326"/>
            <a:ext cx="6081629" cy="208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14236">
              <a:lnSpc>
                <a:spcPct val="80000"/>
              </a:lnSpc>
              <a:defRPr b="1" spc="-98" sz="4930"/>
            </a:lvl1pPr>
          </a:lstStyle>
          <a:p>
            <a:pPr/>
            <a:r>
              <a:t>+ Own model based on Transformer Architecture</a:t>
            </a:r>
          </a:p>
        </p:txBody>
      </p:sp>
      <p:sp>
        <p:nvSpPr>
          <p:cNvPr id="245" name="+ Smaller Model Llama-70B"/>
          <p:cNvSpPr txBox="1"/>
          <p:nvPr/>
        </p:nvSpPr>
        <p:spPr>
          <a:xfrm>
            <a:off x="18228186" y="8928370"/>
            <a:ext cx="4789574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14236">
              <a:lnSpc>
                <a:spcPct val="80000"/>
              </a:lnSpc>
              <a:defRPr b="1" spc="-98" sz="4930"/>
            </a:lvl1pPr>
          </a:lstStyle>
          <a:p>
            <a:pPr/>
            <a:r>
              <a:t>+ Smaller Model Llama-70B</a:t>
            </a:r>
          </a:p>
        </p:txBody>
      </p:sp>
      <p:sp>
        <p:nvSpPr>
          <p:cNvPr id="246" name="(More…?)"/>
          <p:cNvSpPr txBox="1"/>
          <p:nvPr/>
        </p:nvSpPr>
        <p:spPr>
          <a:xfrm>
            <a:off x="1920178" y="11197986"/>
            <a:ext cx="4070691" cy="142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99437">
              <a:lnSpc>
                <a:spcPct val="80000"/>
              </a:lnSpc>
              <a:defRPr b="1" spc="-139" sz="6969"/>
            </a:lvl1pPr>
          </a:lstStyle>
          <a:p>
            <a:pPr/>
            <a:r>
              <a:t>(More…?)</a:t>
            </a:r>
          </a:p>
        </p:txBody>
      </p:sp>
      <p:sp>
        <p:nvSpPr>
          <p:cNvPr id="247" name="(MAMBA…?)"/>
          <p:cNvSpPr txBox="1"/>
          <p:nvPr/>
        </p:nvSpPr>
        <p:spPr>
          <a:xfrm>
            <a:off x="10757217" y="11229210"/>
            <a:ext cx="4205529" cy="1518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60536">
              <a:lnSpc>
                <a:spcPct val="80000"/>
              </a:lnSpc>
              <a:defRPr b="1" spc="-108" sz="5440"/>
            </a:lvl1pPr>
          </a:lstStyle>
          <a:p>
            <a:pPr/>
            <a:r>
              <a:t>(MAMBA…?)</a:t>
            </a:r>
          </a:p>
        </p:txBody>
      </p:sp>
      <p:sp>
        <p:nvSpPr>
          <p:cNvPr id="248" name="(LLM Arena ⚔️…?)"/>
          <p:cNvSpPr txBox="1"/>
          <p:nvPr/>
        </p:nvSpPr>
        <p:spPr>
          <a:xfrm>
            <a:off x="18228185" y="11197986"/>
            <a:ext cx="4789574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438619">
              <a:lnSpc>
                <a:spcPct val="80000"/>
              </a:lnSpc>
              <a:defRPr b="1" spc="-100" sz="5015"/>
            </a:lvl1pPr>
          </a:lstStyle>
          <a:p>
            <a:pPr/>
            <a:r>
              <a:t>(LLM Arena ⚔️…?)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als"/>
          <p:cNvSpPr txBox="1"/>
          <p:nvPr>
            <p:ph type="title"/>
          </p:nvPr>
        </p:nvSpPr>
        <p:spPr>
          <a:xfrm>
            <a:off x="1206500" y="952500"/>
            <a:ext cx="21971000" cy="283180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994" y="942401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1. Get clear baseline"/>
          <p:cNvSpPr txBox="1"/>
          <p:nvPr/>
        </p:nvSpPr>
        <p:spPr>
          <a:xfrm>
            <a:off x="1206499" y="3220534"/>
            <a:ext cx="21971001" cy="2831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1. Get clear baseline</a:t>
            </a:r>
          </a:p>
        </p:txBody>
      </p:sp>
      <p:sp>
        <p:nvSpPr>
          <p:cNvPr id="253" name="2. Filter training data with LLM"/>
          <p:cNvSpPr txBox="1"/>
          <p:nvPr/>
        </p:nvSpPr>
        <p:spPr>
          <a:xfrm>
            <a:off x="1206500" y="5442096"/>
            <a:ext cx="21971000" cy="283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2. Filter training data with LLM</a:t>
            </a:r>
          </a:p>
        </p:txBody>
      </p:sp>
      <p:sp>
        <p:nvSpPr>
          <p:cNvPr id="254" name="3. Implement Training Loop for own Transformer Model"/>
          <p:cNvSpPr txBox="1"/>
          <p:nvPr/>
        </p:nvSpPr>
        <p:spPr>
          <a:xfrm>
            <a:off x="1206499" y="7788073"/>
            <a:ext cx="21971001" cy="283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3. Implement Training Loop for own Transformer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2"/>
      <p:bldP build="whole" bldLvl="1" animBg="1" rev="0" advAuto="0" spid="254" grpId="3"/>
      <p:bldP build="whole" bldLvl="1" animBg="1" rev="0" advAuto="0" spid="25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91" y="1332749"/>
            <a:ext cx="4920662" cy="2767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98092" y="1380356"/>
            <a:ext cx="5068154" cy="2672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1372" y="862570"/>
            <a:ext cx="5921256" cy="331590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Opus (2 T)"/>
          <p:cNvSpPr txBox="1"/>
          <p:nvPr>
            <p:ph type="title"/>
          </p:nvPr>
        </p:nvSpPr>
        <p:spPr>
          <a:xfrm>
            <a:off x="17759669" y="4445546"/>
            <a:ext cx="9108358" cy="1953621"/>
          </a:xfrm>
          <a:prstGeom prst="rect">
            <a:avLst/>
          </a:prstGeom>
        </p:spPr>
        <p:txBody>
          <a:bodyPr/>
          <a:lstStyle/>
          <a:p>
            <a:pPr/>
            <a:r>
              <a:t>Opus (2 T)</a:t>
            </a:r>
          </a:p>
        </p:txBody>
      </p:sp>
      <p:sp>
        <p:nvSpPr>
          <p:cNvPr id="159" name="Chat-GPT 4 (1.7 T)"/>
          <p:cNvSpPr txBox="1"/>
          <p:nvPr/>
        </p:nvSpPr>
        <p:spPr>
          <a:xfrm>
            <a:off x="589754" y="4445546"/>
            <a:ext cx="9108357" cy="195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13955">
              <a:lnSpc>
                <a:spcPct val="80000"/>
              </a:lnSpc>
              <a:defRPr b="1" spc="-168" sz="8415"/>
            </a:lvl1pPr>
          </a:lstStyle>
          <a:p>
            <a:pPr/>
            <a:r>
              <a:t>Chat-GPT 4 (1.7 T)</a:t>
            </a:r>
          </a:p>
        </p:txBody>
      </p:sp>
      <p:sp>
        <p:nvSpPr>
          <p:cNvPr id="160" name="-&gt; Models require a huge amount of data / training"/>
          <p:cNvSpPr txBox="1"/>
          <p:nvPr/>
        </p:nvSpPr>
        <p:spPr>
          <a:xfrm>
            <a:off x="4969004" y="8071794"/>
            <a:ext cx="14445992" cy="195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901904">
              <a:lnSpc>
                <a:spcPct val="80000"/>
              </a:lnSpc>
              <a:defRPr b="1" spc="-132" sz="6629"/>
            </a:lvl1pPr>
          </a:lstStyle>
          <a:p>
            <a:pPr/>
            <a:r>
              <a:t>-&gt; Models require a huge amount of data / 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“Instead of training on just raw web data, why don’t you look for data which is of extremely high quality?”"/>
          <p:cNvSpPr txBox="1"/>
          <p:nvPr>
            <p:ph type="title"/>
          </p:nvPr>
        </p:nvSpPr>
        <p:spPr>
          <a:xfrm>
            <a:off x="4333269" y="591944"/>
            <a:ext cx="15717462" cy="4249484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“Instead of training on just raw web data, why don’t you look for data which is of extremely high quality?”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7618" y="5439580"/>
            <a:ext cx="11468764" cy="7608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Even Small Models can be just as good…"/>
          <p:cNvSpPr txBox="1"/>
          <p:nvPr>
            <p:ph type="title"/>
          </p:nvPr>
        </p:nvSpPr>
        <p:spPr>
          <a:xfrm>
            <a:off x="1206500" y="952500"/>
            <a:ext cx="21971000" cy="2831807"/>
          </a:xfrm>
          <a:prstGeom prst="rect">
            <a:avLst/>
          </a:prstGeom>
        </p:spPr>
        <p:txBody>
          <a:bodyPr/>
          <a:lstStyle/>
          <a:p>
            <a:pPr/>
            <a:r>
              <a:t>Even Small Models can be just as good</a:t>
            </a:r>
          </a:p>
          <a:p>
            <a:pPr/>
            <a:r>
              <a:t>if not even better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51" y="4502271"/>
            <a:ext cx="22282587" cy="2449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617" y="7195515"/>
            <a:ext cx="22290055" cy="2852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PT-Eval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65469">
              <a:defRPr spc="-95" sz="4760"/>
            </a:pPr>
            <a:r>
              <a:t>GPT-Eval: </a:t>
            </a:r>
          </a:p>
          <a:p>
            <a:pPr defTabSz="1365469">
              <a:defRPr spc="-95" sz="4760"/>
            </a:pPr>
            <a:r>
              <a:t>A framework for evaluating models trained on TinyStories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5475" y="2784602"/>
            <a:ext cx="18102251" cy="976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as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Baseline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7160" y="2628596"/>
            <a:ext cx="15149680" cy="10287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"/>
          <p:cNvSpPr txBox="1"/>
          <p:nvPr>
            <p:ph type="title"/>
          </p:nvPr>
        </p:nvSpPr>
        <p:spPr>
          <a:xfrm>
            <a:off x="2205649" y="948957"/>
            <a:ext cx="2689241" cy="1433164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855" y="2589065"/>
            <a:ext cx="4070692" cy="407069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nystories Dataset"/>
          <p:cNvSpPr txBox="1"/>
          <p:nvPr/>
        </p:nvSpPr>
        <p:spPr>
          <a:xfrm>
            <a:off x="1920178" y="7118431"/>
            <a:ext cx="4789573" cy="1581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11770">
              <a:lnSpc>
                <a:spcPct val="80000"/>
              </a:lnSpc>
              <a:defRPr b="1" spc="-105" sz="5270"/>
            </a:lvl1pPr>
          </a:lstStyle>
          <a:p>
            <a:pPr/>
            <a:r>
              <a:t>Tinystories Dataset</a:t>
            </a:r>
          </a:p>
        </p:txBody>
      </p:sp>
      <p:grpSp>
        <p:nvGrpSpPr>
          <p:cNvPr id="181" name="Group"/>
          <p:cNvGrpSpPr/>
          <p:nvPr/>
        </p:nvGrpSpPr>
        <p:grpSpPr>
          <a:xfrm>
            <a:off x="9995798" y="948957"/>
            <a:ext cx="4709935" cy="7602638"/>
            <a:chOff x="0" y="0"/>
            <a:chExt cx="4709934" cy="7602636"/>
          </a:xfrm>
        </p:grpSpPr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00864"/>
              <a:ext cx="4709935" cy="470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Model"/>
            <p:cNvSpPr txBox="1"/>
            <p:nvPr/>
          </p:nvSpPr>
          <p:spPr>
            <a:xfrm>
              <a:off x="817523" y="0"/>
              <a:ext cx="3074888" cy="1433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316421">
                <a:lnSpc>
                  <a:spcPct val="80000"/>
                </a:lnSpc>
                <a:defRPr b="1" spc="-161" sz="8075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180" name="Tinystories1M Model"/>
            <p:cNvSpPr txBox="1"/>
            <p:nvPr/>
          </p:nvSpPr>
          <p:spPr>
            <a:xfrm>
              <a:off x="1010346" y="6169473"/>
              <a:ext cx="3074888" cy="1433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1316703">
                <a:lnSpc>
                  <a:spcPct val="80000"/>
                </a:lnSpc>
                <a:defRPr b="1" spc="-91" sz="4590"/>
              </a:lvl1pPr>
            </a:lstStyle>
            <a:p>
              <a:pPr/>
              <a:r>
                <a:t>Tinystories1M Model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8855766" y="1044114"/>
            <a:ext cx="4070692" cy="7789700"/>
            <a:chOff x="0" y="0"/>
            <a:chExt cx="4070690" cy="7789698"/>
          </a:xfrm>
        </p:grpSpPr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25329"/>
              <a:ext cx="4070691" cy="4070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Eval"/>
            <p:cNvSpPr txBox="1"/>
            <p:nvPr/>
          </p:nvSpPr>
          <p:spPr>
            <a:xfrm>
              <a:off x="666936" y="0"/>
              <a:ext cx="2689241" cy="1433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lnSpc>
                  <a:spcPct val="80000"/>
                </a:lnSpc>
                <a:defRPr b="1" spc="-170" sz="8500"/>
              </a:lvl1pPr>
            </a:lstStyle>
            <a:p>
              <a:pPr/>
              <a:r>
                <a:t>Eval</a:t>
              </a:r>
            </a:p>
          </p:txBody>
        </p:sp>
        <p:sp>
          <p:nvSpPr>
            <p:cNvPr id="184" name="GPT-Eval…"/>
            <p:cNvSpPr txBox="1"/>
            <p:nvPr/>
          </p:nvSpPr>
          <p:spPr>
            <a:xfrm>
              <a:off x="130655" y="6130352"/>
              <a:ext cx="3225522" cy="1659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1267936">
                <a:lnSpc>
                  <a:spcPct val="80000"/>
                </a:lnSpc>
                <a:defRPr b="1" spc="-88" sz="4419"/>
              </a:pPr>
              <a:r>
                <a:t>GPT-Eval</a:t>
              </a:r>
            </a:p>
            <a:p>
              <a:pPr algn="l" defTabSz="1267936">
                <a:lnSpc>
                  <a:spcPct val="80000"/>
                </a:lnSpc>
                <a:defRPr b="1" spc="-88" sz="4419"/>
              </a:pPr>
              <a:r>
                <a:t>(ChatGPT 4)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  <p:bldP build="whole" bldLvl="1" animBg="1" rev="0" advAuto="0" spid="18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ow does this look in cod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this look in code?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499" y="2709002"/>
            <a:ext cx="18923001" cy="1005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inimum Viable Product (MV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Minimum Viable Product (MVP)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439" y="3168278"/>
            <a:ext cx="8807188" cy="1124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2127" y="5343845"/>
            <a:ext cx="7823201" cy="448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Model: TinyStories-1M"/>
          <p:cNvSpPr txBox="1"/>
          <p:nvPr/>
        </p:nvSpPr>
        <p:spPr>
          <a:xfrm>
            <a:off x="6132127" y="10062752"/>
            <a:ext cx="7823201" cy="165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84920">
              <a:lnSpc>
                <a:spcPct val="80000"/>
              </a:lnSpc>
              <a:defRPr b="1" spc="-110" sz="5524"/>
            </a:lvl1pPr>
          </a:lstStyle>
          <a:p>
            <a:pPr/>
            <a:r>
              <a:t>Model: TinyStories-1M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4" name="GPT-Eval: Llama3-70B"/>
          <p:cNvSpPr txBox="1"/>
          <p:nvPr/>
        </p:nvSpPr>
        <p:spPr>
          <a:xfrm>
            <a:off x="15848838" y="12050112"/>
            <a:ext cx="7823201" cy="165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706837">
              <a:lnSpc>
                <a:spcPct val="80000"/>
              </a:lnSpc>
              <a:defRPr b="1" spc="-118" sz="5950"/>
            </a:lvl1pPr>
          </a:lstStyle>
          <a:p>
            <a:pPr/>
            <a:r>
              <a:t>GPT-Eval: Llama3-70B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75584" y="8177110"/>
            <a:ext cx="6558117" cy="3688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